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71"/>
  </p:normalViewPr>
  <p:slideViewPr>
    <p:cSldViewPr snapToGrid="0" snapToObjects="1">
      <p:cViewPr varScale="1">
        <p:scale>
          <a:sx n="69" d="100"/>
          <a:sy n="69" d="100"/>
        </p:scale>
        <p:origin x="-1192" y="-10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printerSettings" Target="printerSettings/printerSettings1.bin"/><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751AE09-B4DB-3442-BD9F-D75B734865F7}"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A53F1C39-C69A-2F43-AE08-AF087742A682}" type="slidenum">
              <a:rPr lang="en-US" smtClean="0"/>
              <a:t>‹#›</a:t>
            </a:fld>
            <a:endParaRPr lang="en-US"/>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51AE09-B4DB-3442-BD9F-D75B734865F7}"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2751AE09-B4DB-3442-BD9F-D75B734865F7}" type="datetimeFigureOut">
              <a:rPr lang="en-US" smtClean="0"/>
              <a:t>3/3/20</a:t>
            </a:fld>
            <a:endParaRPr lang="en-US"/>
          </a:p>
        </p:txBody>
      </p:sp>
      <p:sp>
        <p:nvSpPr>
          <p:cNvPr id="5" name="Footer Placeholder 4"/>
          <p:cNvSpPr>
            <a:spLocks noGrp="1"/>
          </p:cNvSpPr>
          <p:nvPr>
            <p:ph type="ftr" sz="quarter" idx="11"/>
          </p:nvPr>
        </p:nvSpPr>
        <p:spPr>
          <a:xfrm>
            <a:off x="2182708" y="6272784"/>
            <a:ext cx="6327648" cy="365125"/>
          </a:xfrm>
        </p:spPr>
        <p:txBody>
          <a:bodyPr/>
          <a:lstStyle/>
          <a:p>
            <a:endParaRPr lang="en-US"/>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A53F1C39-C69A-2F43-AE08-AF087742A682}" type="slidenum">
              <a:rPr lang="en-US" smtClean="0"/>
              <a:t>‹#›</a:t>
            </a:fld>
            <a:endParaRPr lang="en-US"/>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751AE09-B4DB-3442-BD9F-D75B734865F7}" type="datetimeFigureOut">
              <a:rPr lang="en-US" smtClean="0"/>
              <a:t>3/3/20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751AE09-B4DB-3442-BD9F-D75B734865F7}" type="datetimeFigureOut">
              <a:rPr lang="en-US" smtClean="0"/>
              <a:t>3/3/20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3F1C39-C69A-2F43-AE08-AF087742A682}"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751AE09-B4DB-3442-BD9F-D75B734865F7}" type="datetimeFigureOut">
              <a:rPr lang="en-US" smtClean="0"/>
              <a:t>3/3/20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3F1C39-C69A-2F43-AE08-AF087742A682}"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51AE09-B4DB-3442-BD9F-D75B734865F7}" type="datetimeFigureOut">
              <a:rPr lang="en-US" smtClean="0"/>
              <a:t>3/3/20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51AE09-B4DB-3442-BD9F-D75B734865F7}" type="datetimeFigureOut">
              <a:rPr lang="en-US" smtClean="0"/>
              <a:t>3/3/20</a:t>
            </a:fld>
            <a:endParaRPr lang="en-US"/>
          </a:p>
        </p:txBody>
      </p:sp>
      <p:sp>
        <p:nvSpPr>
          <p:cNvPr id="6" name="Footer Placeholder 5"/>
          <p:cNvSpPr>
            <a:spLocks noGrp="1"/>
          </p:cNvSpPr>
          <p:nvPr>
            <p:ph type="ftr" sz="quarter" idx="11"/>
          </p:nvPr>
        </p:nvSpPr>
        <p:spPr/>
        <p:txBody>
          <a:bodyPr/>
          <a:lstStyle/>
          <a:p>
            <a:endParaRPr lang="en-US"/>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751AE09-B4DB-3442-BD9F-D75B734865F7}" type="datetimeFigureOut">
              <a:rPr lang="en-US" smtClean="0"/>
              <a:t>3/3/20</a:t>
            </a:fld>
            <a:endParaRPr lang="en-US"/>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751AE09-B4DB-3442-BD9F-D75B734865F7}"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751AE09-B4DB-3442-BD9F-D75B734865F7}" type="datetimeFigureOut">
              <a:rPr lang="en-US" smtClean="0"/>
              <a:t>3/3/20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3F1C39-C69A-2F43-AE08-AF087742A682}" type="slidenum">
              <a:rPr lang="en-US" smtClean="0"/>
              <a:t>‹#›</a:t>
            </a:fld>
            <a:endParaRPr lang="en-US"/>
          </a:p>
        </p:txBody>
      </p:sp>
    </p:spTree>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2.png"/><Relationship Id="rId14" Type="http://schemas.microsoft.com/office/2007/relationships/hdphoto" Target="../media/hdphoto1.wdp"/><Relationship Id="rId15"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751AE09-B4DB-3442-BD9F-D75B734865F7}" type="datetimeFigureOut">
              <a:rPr lang="en-US" smtClean="0"/>
              <a:t>3/3/20</a:t>
            </a:fld>
            <a:endParaRPr lang="en-US"/>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A53F1C39-C69A-2F43-AE08-AF087742A682}" type="slidenum">
              <a:rPr lang="en-US" smtClean="0"/>
              <a:t>‹#›</a:t>
            </a:fld>
            <a:endParaRPr lang="en-US"/>
          </a:p>
        </p:txBody>
      </p:sp>
    </p:spTree>
    <p:extLst>
      <p:ext uri="{BB962C8B-B14F-4D97-AF65-F5344CB8AC3E}">
        <p14:creationId xmlns:p14="http://schemas.microsoft.com/office/powerpoint/2010/main" val="776268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Social Contract</a:t>
            </a:r>
            <a:endParaRPr lang="en-US" dirty="0"/>
          </a:p>
        </p:txBody>
      </p:sp>
    </p:spTree>
    <p:extLst>
      <p:ext uri="{BB962C8B-B14F-4D97-AF65-F5344CB8AC3E}">
        <p14:creationId xmlns:p14="http://schemas.microsoft.com/office/powerpoint/2010/main" val="479575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07158"/>
            <a:ext cx="8229600" cy="868362"/>
          </a:xfrm>
        </p:spPr>
        <p:txBody>
          <a:bodyPr>
            <a:normAutofit/>
          </a:bodyPr>
          <a:lstStyle/>
          <a:p>
            <a:r>
              <a:rPr lang="en-US" sz="4000" dirty="0"/>
              <a:t>The Social Contract</a:t>
            </a:r>
          </a:p>
        </p:txBody>
      </p:sp>
      <p:sp>
        <p:nvSpPr>
          <p:cNvPr id="3" name="Content Placeholder 2"/>
          <p:cNvSpPr>
            <a:spLocks noGrp="1"/>
          </p:cNvSpPr>
          <p:nvPr>
            <p:ph idx="1"/>
          </p:nvPr>
        </p:nvSpPr>
        <p:spPr>
          <a:xfrm>
            <a:off x="1033670" y="1260427"/>
            <a:ext cx="10084904" cy="5512908"/>
          </a:xfrm>
        </p:spPr>
        <p:txBody>
          <a:bodyPr>
            <a:noAutofit/>
          </a:bodyPr>
          <a:lstStyle/>
          <a:p>
            <a:pPr marL="0" indent="0">
              <a:buNone/>
            </a:pPr>
            <a:r>
              <a:rPr lang="en-US" sz="2400" dirty="0">
                <a:solidFill>
                  <a:schemeClr val="tx1">
                    <a:lumMod val="95000"/>
                    <a:lumOff val="5000"/>
                  </a:schemeClr>
                </a:solidFill>
              </a:rPr>
              <a:t>The social contract is a theory or model that originated during the Age of Enlightenment and usually concerns the legitimacy of the authority of the state over the individual. </a:t>
            </a:r>
          </a:p>
          <a:p>
            <a:pPr marL="0" indent="0">
              <a:buNone/>
            </a:pPr>
            <a:r>
              <a:rPr lang="en-US" sz="2400" dirty="0">
                <a:solidFill>
                  <a:schemeClr val="tx1">
                    <a:lumMod val="95000"/>
                    <a:lumOff val="5000"/>
                  </a:schemeClr>
                </a:solidFill>
              </a:rPr>
              <a:t>Social contract arguments typically posit that individuals have consented, either explicitly or tacitly, to surrender some of their freedoms and submit to the authority (of the ruler, or to the decision of a majority) in exchange for protection of their remaining rights or maintenance of the social order. </a:t>
            </a:r>
          </a:p>
          <a:p>
            <a:pPr marL="0" indent="0">
              <a:buNone/>
            </a:pPr>
            <a:r>
              <a:rPr lang="en-US" sz="2400" dirty="0">
                <a:solidFill>
                  <a:schemeClr val="tx1">
                    <a:lumMod val="95000"/>
                    <a:lumOff val="5000"/>
                  </a:schemeClr>
                </a:solidFill>
              </a:rPr>
              <a:t>The relation between natural and legal rights is often a topic of social contract theory. The central assertion that social contract theory approaches is that law and political order are not natural, but human creations. The social contract and the political order it creates are simply the means towards an end—the benefit of the individuals involved—and legitimate only to the extent that they fulfill their part of the agreement. </a:t>
            </a:r>
          </a:p>
        </p:txBody>
      </p:sp>
    </p:spTree>
    <p:extLst>
      <p:ext uri="{BB962C8B-B14F-4D97-AF65-F5344CB8AC3E}">
        <p14:creationId xmlns:p14="http://schemas.microsoft.com/office/powerpoint/2010/main" val="2099005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62871"/>
            <a:ext cx="8229600" cy="792162"/>
          </a:xfrm>
        </p:spPr>
        <p:txBody>
          <a:bodyPr>
            <a:normAutofit/>
          </a:bodyPr>
          <a:lstStyle/>
          <a:p>
            <a:r>
              <a:rPr lang="en-US" sz="4000" dirty="0"/>
              <a:t>Hobbes, Locke and Rousseau</a:t>
            </a:r>
          </a:p>
        </p:txBody>
      </p:sp>
      <p:sp>
        <p:nvSpPr>
          <p:cNvPr id="3" name="Content Placeholder 2"/>
          <p:cNvSpPr>
            <a:spLocks noGrp="1"/>
          </p:cNvSpPr>
          <p:nvPr>
            <p:ph idx="1"/>
          </p:nvPr>
        </p:nvSpPr>
        <p:spPr>
          <a:xfrm>
            <a:off x="1113183" y="1706218"/>
            <a:ext cx="9965634" cy="4813852"/>
          </a:xfrm>
        </p:spPr>
        <p:txBody>
          <a:bodyPr>
            <a:noAutofit/>
          </a:bodyPr>
          <a:lstStyle/>
          <a:p>
            <a:pPr marL="0" indent="0">
              <a:buNone/>
            </a:pPr>
            <a:r>
              <a:rPr lang="en-US" sz="2300" dirty="0">
                <a:solidFill>
                  <a:schemeClr val="tx1">
                    <a:lumMod val="95000"/>
                    <a:lumOff val="5000"/>
                  </a:schemeClr>
                </a:solidFill>
              </a:rPr>
              <a:t>Hobbes argued that government is not a party to the original contract and citizens are not obligated to submit to the government when it is too weak to act effectively to suppress civil unrest. </a:t>
            </a:r>
          </a:p>
          <a:p>
            <a:pPr marL="0" indent="0">
              <a:buNone/>
            </a:pPr>
            <a:r>
              <a:rPr lang="en-US" sz="2300" dirty="0">
                <a:solidFill>
                  <a:schemeClr val="tx1">
                    <a:lumMod val="95000"/>
                    <a:lumOff val="5000"/>
                  </a:schemeClr>
                </a:solidFill>
              </a:rPr>
              <a:t>According to other social contract theorists, when the government fails to secure their natural rights (Locke) or satisfy the best interests of society (Rousseau’s "general will"), citizens can withdraw their obligation to obey, or change the leadership through elections or other means including, if necessary, violence. </a:t>
            </a:r>
          </a:p>
          <a:p>
            <a:pPr marL="0" indent="0">
              <a:buNone/>
            </a:pPr>
            <a:r>
              <a:rPr lang="en-US" sz="2300" dirty="0">
                <a:solidFill>
                  <a:schemeClr val="tx1">
                    <a:lumMod val="95000"/>
                    <a:lumOff val="5000"/>
                  </a:schemeClr>
                </a:solidFill>
              </a:rPr>
              <a:t>Locke believed that natural rights were inalienable, and therefore the rule of God superseded government authority, while Rousseau believed that democracy (self-rule) was the best way to ensure welfare while maintaining individual freedom under the rule of law. The </a:t>
            </a:r>
            <a:r>
              <a:rPr lang="en-US" sz="2300" dirty="0" err="1">
                <a:solidFill>
                  <a:schemeClr val="tx1">
                    <a:lumMod val="95000"/>
                    <a:lumOff val="5000"/>
                  </a:schemeClr>
                </a:solidFill>
              </a:rPr>
              <a:t>Lockean</a:t>
            </a:r>
            <a:r>
              <a:rPr lang="en-US" sz="2300" dirty="0">
                <a:solidFill>
                  <a:schemeClr val="tx1">
                    <a:lumMod val="95000"/>
                    <a:lumOff val="5000"/>
                  </a:schemeClr>
                </a:solidFill>
              </a:rPr>
              <a:t> concept of the social contract was invoked in the United States Declaration of Independence.</a:t>
            </a:r>
          </a:p>
        </p:txBody>
      </p:sp>
    </p:spTree>
    <p:extLst>
      <p:ext uri="{BB962C8B-B14F-4D97-AF65-F5344CB8AC3E}">
        <p14:creationId xmlns:p14="http://schemas.microsoft.com/office/powerpoint/2010/main" val="7859763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27038"/>
            <a:ext cx="8229600" cy="1096962"/>
          </a:xfrm>
        </p:spPr>
        <p:txBody>
          <a:bodyPr>
            <a:normAutofit/>
          </a:bodyPr>
          <a:lstStyle/>
          <a:p>
            <a:r>
              <a:rPr lang="en-US" sz="4000" dirty="0"/>
              <a:t>Leviathan, Thomas Hobbes, 1651</a:t>
            </a:r>
          </a:p>
        </p:txBody>
      </p:sp>
      <p:pic>
        <p:nvPicPr>
          <p:cNvPr id="1026" name="Picture 2" descr="http://i1.wp.com/thelibertarianliquidationist.com/wp-content/uploads/2014/05/Screen-Shot-2014-05-01-at-7.07.08-PM.png?fit=1024%2C102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00254" y="1356359"/>
            <a:ext cx="9991492" cy="43891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744135" y="5918199"/>
            <a:ext cx="7268656" cy="369332"/>
          </a:xfrm>
          <a:prstGeom prst="rect">
            <a:avLst/>
          </a:prstGeom>
          <a:noFill/>
        </p:spPr>
        <p:txBody>
          <a:bodyPr wrap="none" rtlCol="0">
            <a:spAutoFit/>
          </a:bodyPr>
          <a:lstStyle/>
          <a:p>
            <a:r>
              <a:rPr lang="en-US" dirty="0">
                <a:ln w="0"/>
                <a:effectLst>
                  <a:outerShdw blurRad="38100" dist="19050" dir="2700000" algn="tl" rotWithShape="0">
                    <a:schemeClr val="dk1">
                      <a:alpha val="40000"/>
                    </a:schemeClr>
                  </a:outerShdw>
                </a:effectLst>
              </a:rPr>
              <a:t>There is no power on earth to be compared with him. (Book of Job).</a:t>
            </a:r>
          </a:p>
        </p:txBody>
      </p:sp>
    </p:spTree>
    <p:extLst>
      <p:ext uri="{BB962C8B-B14F-4D97-AF65-F5344CB8AC3E}">
        <p14:creationId xmlns:p14="http://schemas.microsoft.com/office/powerpoint/2010/main" val="52495360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466726"/>
            <a:ext cx="7886700" cy="625473"/>
          </a:xfrm>
        </p:spPr>
        <p:txBody>
          <a:bodyPr>
            <a:noAutofit/>
          </a:bodyPr>
          <a:lstStyle/>
          <a:p>
            <a:r>
              <a:rPr lang="en-US" sz="3600" dirty="0"/>
              <a:t>Thomas Hobbes – on the State</a:t>
            </a:r>
          </a:p>
        </p:txBody>
      </p:sp>
      <p:sp>
        <p:nvSpPr>
          <p:cNvPr id="3" name="Content Placeholder 2"/>
          <p:cNvSpPr>
            <a:spLocks noGrp="1"/>
          </p:cNvSpPr>
          <p:nvPr>
            <p:ph idx="1"/>
          </p:nvPr>
        </p:nvSpPr>
        <p:spPr>
          <a:xfrm>
            <a:off x="1696278" y="1395983"/>
            <a:ext cx="8799444" cy="4876801"/>
          </a:xfrm>
        </p:spPr>
        <p:txBody>
          <a:bodyPr>
            <a:normAutofit fontScale="62500" lnSpcReduction="20000"/>
          </a:bodyPr>
          <a:lstStyle/>
          <a:p>
            <a:pPr lvl="1">
              <a:lnSpc>
                <a:spcPct val="120000"/>
              </a:lnSpc>
              <a:buFont typeface="Arial" panose="020B0604020202020204" pitchFamily="34" charset="0"/>
              <a:buChar char="•"/>
            </a:pPr>
            <a:r>
              <a:rPr lang="en-US" sz="4300" dirty="0"/>
              <a:t>Moral and legal rules created for everyone’s mutual protection, e.g., agree not to kill others in order to not be killed</a:t>
            </a:r>
          </a:p>
          <a:p>
            <a:pPr lvl="1">
              <a:lnSpc>
                <a:spcPct val="120000"/>
              </a:lnSpc>
              <a:buFont typeface="Arial" panose="020B0604020202020204" pitchFamily="34" charset="0"/>
              <a:buChar char="•"/>
            </a:pPr>
            <a:r>
              <a:rPr lang="en-US" sz="4300" dirty="0"/>
              <a:t>To avoid the brutality of the Natural State, we agree to the authority of a strong sovereign</a:t>
            </a:r>
          </a:p>
          <a:p>
            <a:pPr lvl="1">
              <a:lnSpc>
                <a:spcPct val="120000"/>
              </a:lnSpc>
              <a:buFont typeface="Arial" panose="020B0604020202020204" pitchFamily="34" charset="0"/>
              <a:buChar char="•"/>
            </a:pPr>
            <a:r>
              <a:rPr lang="en-US" sz="4300" u="sng" dirty="0"/>
              <a:t>Self-interest</a:t>
            </a:r>
            <a:r>
              <a:rPr lang="en-US" sz="4300" dirty="0"/>
              <a:t> compels entering into a </a:t>
            </a:r>
            <a:r>
              <a:rPr lang="en-US" sz="4300" u="sng" dirty="0"/>
              <a:t>social contract</a:t>
            </a:r>
          </a:p>
          <a:p>
            <a:pPr lvl="1">
              <a:lnSpc>
                <a:spcPct val="120000"/>
              </a:lnSpc>
              <a:buFont typeface="Arial" panose="020B0604020202020204" pitchFamily="34" charset="0"/>
              <a:buChar char="•"/>
            </a:pPr>
            <a:r>
              <a:rPr lang="en-US" sz="4300" dirty="0"/>
              <a:t>Thus, morality is not a heavenly or divine matter</a:t>
            </a:r>
          </a:p>
          <a:p>
            <a:pPr lvl="1">
              <a:lnSpc>
                <a:spcPct val="120000"/>
              </a:lnSpc>
              <a:buFont typeface="Arial" panose="020B0604020202020204" pitchFamily="34" charset="0"/>
              <a:buChar char="•"/>
            </a:pPr>
            <a:r>
              <a:rPr lang="en-US" sz="4300" dirty="0"/>
              <a:t>An ego-centered, not God-centered justification for absolute authority</a:t>
            </a:r>
          </a:p>
        </p:txBody>
      </p:sp>
      <p:sp>
        <p:nvSpPr>
          <p:cNvPr id="4" name="Slide Number Placeholder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81133632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8050" y="450765"/>
            <a:ext cx="9174819" cy="1609344"/>
          </a:xfrm>
        </p:spPr>
        <p:txBody>
          <a:bodyPr>
            <a:normAutofit/>
          </a:bodyPr>
          <a:lstStyle/>
          <a:p>
            <a:r>
              <a:rPr lang="en-US" dirty="0" smtClean="0"/>
              <a:t>Hobbes – on Property</a:t>
            </a:r>
            <a:endParaRPr lang="en-US" dirty="0"/>
          </a:p>
        </p:txBody>
      </p:sp>
      <p:sp>
        <p:nvSpPr>
          <p:cNvPr id="3" name="Content Placeholder 2"/>
          <p:cNvSpPr>
            <a:spLocks noGrp="1"/>
          </p:cNvSpPr>
          <p:nvPr>
            <p:ph idx="1"/>
          </p:nvPr>
        </p:nvSpPr>
        <p:spPr>
          <a:xfrm>
            <a:off x="1625599" y="1825625"/>
            <a:ext cx="9479723" cy="4351338"/>
          </a:xfrm>
        </p:spPr>
        <p:txBody>
          <a:bodyPr>
            <a:normAutofit/>
          </a:bodyPr>
          <a:lstStyle/>
          <a:p>
            <a:r>
              <a:rPr lang="en-US" sz="2800" dirty="0" smtClean="0"/>
              <a:t>Private property is not a natural condition of the natural state of man.</a:t>
            </a:r>
          </a:p>
          <a:p>
            <a:r>
              <a:rPr lang="en-US" sz="2800" dirty="0" smtClean="0"/>
              <a:t>It is a creation of the sovereign state. It does not exist if the state (the king) says it doesn’t.</a:t>
            </a:r>
          </a:p>
          <a:p>
            <a:r>
              <a:rPr lang="en-US" sz="2800" dirty="0" smtClean="0"/>
              <a:t>Private property cannot exist in the absence of rules established and enforced by the sovereign.</a:t>
            </a:r>
            <a:endParaRPr lang="en-US" sz="2800" dirty="0"/>
          </a:p>
        </p:txBody>
      </p:sp>
    </p:spTree>
    <p:extLst>
      <p:ext uri="{BB962C8B-B14F-4D97-AF65-F5344CB8AC3E}">
        <p14:creationId xmlns:p14="http://schemas.microsoft.com/office/powerpoint/2010/main" val="917680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16465"/>
            <a:ext cx="8229600" cy="1143000"/>
          </a:xfrm>
        </p:spPr>
        <p:txBody>
          <a:bodyPr>
            <a:normAutofit/>
          </a:bodyPr>
          <a:lstStyle/>
          <a:p>
            <a:r>
              <a:rPr lang="en-US" dirty="0" smtClean="0"/>
              <a:t>John Locke – on the State</a:t>
            </a:r>
            <a:endParaRPr lang="en-US" dirty="0"/>
          </a:p>
        </p:txBody>
      </p:sp>
      <p:sp>
        <p:nvSpPr>
          <p:cNvPr id="3" name="Content Placeholder 2"/>
          <p:cNvSpPr>
            <a:spLocks noGrp="1"/>
          </p:cNvSpPr>
          <p:nvPr>
            <p:ph idx="1"/>
          </p:nvPr>
        </p:nvSpPr>
        <p:spPr>
          <a:xfrm>
            <a:off x="1659467" y="2023533"/>
            <a:ext cx="9228665" cy="3649133"/>
          </a:xfrm>
        </p:spPr>
        <p:txBody>
          <a:bodyPr>
            <a:noAutofit/>
          </a:bodyPr>
          <a:lstStyle/>
          <a:p>
            <a:pPr marL="342900" lvl="1" indent="-342900">
              <a:lnSpc>
                <a:spcPct val="120000"/>
              </a:lnSpc>
              <a:buFont typeface="Arial" panose="020B0604020202020204" pitchFamily="34" charset="0"/>
              <a:buChar char="•"/>
            </a:pPr>
            <a:r>
              <a:rPr lang="en-US" sz="2800" dirty="0" smtClean="0"/>
              <a:t>Man </a:t>
            </a:r>
            <a:r>
              <a:rPr lang="en-US" sz="2800" dirty="0"/>
              <a:t>has natural rights before any government arises</a:t>
            </a:r>
          </a:p>
          <a:p>
            <a:pPr marL="342900" lvl="1" indent="-342900">
              <a:lnSpc>
                <a:spcPct val="120000"/>
              </a:lnSpc>
              <a:buFont typeface="Arial" panose="020B0604020202020204" pitchFamily="34" charset="0"/>
              <a:buChar char="•"/>
            </a:pPr>
            <a:r>
              <a:rPr lang="en-US" sz="2800" dirty="0"/>
              <a:t>Natural rights come from God, as does all of creation</a:t>
            </a:r>
          </a:p>
          <a:p>
            <a:pPr marL="342900" lvl="1" indent="-342900">
              <a:lnSpc>
                <a:spcPct val="120000"/>
              </a:lnSpc>
              <a:buFont typeface="Arial" panose="020B0604020202020204" pitchFamily="34" charset="0"/>
              <a:buChar char="•"/>
            </a:pPr>
            <a:r>
              <a:rPr lang="en-US" sz="2800" dirty="0"/>
              <a:t>Government exists to protect these natural rights</a:t>
            </a:r>
          </a:p>
          <a:p>
            <a:pPr marL="342900" lvl="1" indent="-342900">
              <a:lnSpc>
                <a:spcPct val="120000"/>
              </a:lnSpc>
              <a:buFont typeface="Arial" panose="020B0604020202020204" pitchFamily="34" charset="0"/>
              <a:buChar char="•"/>
            </a:pPr>
            <a:r>
              <a:rPr lang="en-US" sz="2800" dirty="0"/>
              <a:t>Our principal natural right is private property</a:t>
            </a:r>
          </a:p>
          <a:p>
            <a:pPr marL="516731" lvl="2" indent="-173831">
              <a:lnSpc>
                <a:spcPct val="120000"/>
              </a:lnSpc>
            </a:pPr>
            <a:r>
              <a:rPr lang="en-US" sz="2800" dirty="0"/>
              <a:t>How and why is this so?</a:t>
            </a:r>
          </a:p>
        </p:txBody>
      </p:sp>
    </p:spTree>
    <p:extLst>
      <p:ext uri="{BB962C8B-B14F-4D97-AF65-F5344CB8AC3E}">
        <p14:creationId xmlns:p14="http://schemas.microsoft.com/office/powerpoint/2010/main" val="154101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10102"/>
            <a:ext cx="8229600" cy="868362"/>
          </a:xfrm>
        </p:spPr>
        <p:txBody>
          <a:bodyPr>
            <a:normAutofit fontScale="90000"/>
          </a:bodyPr>
          <a:lstStyle/>
          <a:p>
            <a:r>
              <a:rPr lang="en-US" dirty="0" smtClean="0"/>
              <a:t>Locke’s Labor Theory of Property</a:t>
            </a:r>
            <a:endParaRPr lang="en-US" dirty="0"/>
          </a:p>
        </p:txBody>
      </p:sp>
      <p:sp>
        <p:nvSpPr>
          <p:cNvPr id="3" name="Content Placeholder 2"/>
          <p:cNvSpPr>
            <a:spLocks noGrp="1"/>
          </p:cNvSpPr>
          <p:nvPr>
            <p:ph idx="1"/>
          </p:nvPr>
        </p:nvSpPr>
        <p:spPr>
          <a:xfrm>
            <a:off x="1100667" y="1363132"/>
            <a:ext cx="10109200" cy="5139267"/>
          </a:xfrm>
        </p:spPr>
        <p:txBody>
          <a:bodyPr>
            <a:noAutofit/>
          </a:bodyPr>
          <a:lstStyle/>
          <a:p>
            <a:pPr marL="0" indent="0">
              <a:buNone/>
            </a:pPr>
            <a:r>
              <a:rPr lang="en-US" sz="2600" dirty="0" smtClean="0"/>
              <a:t>Though </a:t>
            </a:r>
            <a:r>
              <a:rPr lang="en-US" sz="2600" dirty="0"/>
              <a:t>the earth, and all inferior creatures, be common to all men, yet every man has a property in his own person: this no body has any right to but himself. The </a:t>
            </a:r>
            <a:r>
              <a:rPr lang="en-US" sz="2600" dirty="0" err="1"/>
              <a:t>labour</a:t>
            </a:r>
            <a:r>
              <a:rPr lang="en-US" sz="2600" dirty="0"/>
              <a:t> of his body, and the work of his hands, we may say, are properly his. Whatsoever then he removes out of the state that nature hath provided, and left it in, he hath mixed his </a:t>
            </a:r>
            <a:r>
              <a:rPr lang="en-US" sz="2600" dirty="0" err="1"/>
              <a:t>labour</a:t>
            </a:r>
            <a:r>
              <a:rPr lang="en-US" sz="2600" dirty="0"/>
              <a:t> with, and joined to it something that is his own, and thereby makes it his property. It being by him removed from the common state nature hath placed it in, it hath by this </a:t>
            </a:r>
            <a:r>
              <a:rPr lang="en-US" sz="2600" dirty="0" err="1"/>
              <a:t>labour</a:t>
            </a:r>
            <a:r>
              <a:rPr lang="en-US" sz="2600" dirty="0"/>
              <a:t> something annexed to it, that excludes the common right of other men: for this </a:t>
            </a:r>
            <a:r>
              <a:rPr lang="en-US" sz="2600" dirty="0" err="1"/>
              <a:t>labour</a:t>
            </a:r>
            <a:r>
              <a:rPr lang="en-US" sz="2600" dirty="0"/>
              <a:t> being the unquestionable property of the </a:t>
            </a:r>
            <a:r>
              <a:rPr lang="en-US" sz="2600" dirty="0" err="1"/>
              <a:t>labourer</a:t>
            </a:r>
            <a:r>
              <a:rPr lang="en-US" sz="2600" dirty="0"/>
              <a:t>, no man but he can have a right to what that is once joined to, at least where there is enough, and as good, left in common for others</a:t>
            </a:r>
            <a:r>
              <a:rPr lang="en-US" sz="2600" dirty="0" smtClean="0"/>
              <a:t>. </a:t>
            </a:r>
            <a:r>
              <a:rPr lang="en-US" sz="2600" dirty="0"/>
              <a:t>(</a:t>
            </a:r>
            <a:r>
              <a:rPr lang="en-US" sz="2600" i="1" dirty="0"/>
              <a:t>Second Treatise of Government, </a:t>
            </a:r>
            <a:r>
              <a:rPr lang="en-US" sz="2600" i="1" dirty="0" smtClean="0"/>
              <a:t>1689, Chapter </a:t>
            </a:r>
            <a:r>
              <a:rPr lang="en-US" sz="2600" i="1" dirty="0"/>
              <a:t>V, paragraph </a:t>
            </a:r>
            <a:r>
              <a:rPr lang="en-US" sz="2600" i="1" dirty="0" smtClean="0"/>
              <a:t>27).</a:t>
            </a:r>
            <a:endParaRPr lang="en-US" sz="2600" dirty="0"/>
          </a:p>
        </p:txBody>
      </p:sp>
    </p:spTree>
    <p:extLst>
      <p:ext uri="{BB962C8B-B14F-4D97-AF65-F5344CB8AC3E}">
        <p14:creationId xmlns:p14="http://schemas.microsoft.com/office/powerpoint/2010/main" val="12960131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4330" y="650115"/>
            <a:ext cx="8229600" cy="944562"/>
          </a:xfrm>
        </p:spPr>
        <p:txBody>
          <a:bodyPr/>
          <a:lstStyle/>
          <a:p>
            <a:r>
              <a:rPr lang="en-US" dirty="0" smtClean="0"/>
              <a:t>Locke’s </a:t>
            </a:r>
            <a:r>
              <a:rPr lang="en-US" i="1" dirty="0" smtClean="0"/>
              <a:t>Proviso</a:t>
            </a:r>
            <a:endParaRPr lang="en-US" i="1" dirty="0"/>
          </a:p>
        </p:txBody>
      </p:sp>
      <p:sp>
        <p:nvSpPr>
          <p:cNvPr id="3" name="Content Placeholder 2"/>
          <p:cNvSpPr>
            <a:spLocks noGrp="1"/>
          </p:cNvSpPr>
          <p:nvPr>
            <p:ph idx="1"/>
          </p:nvPr>
        </p:nvSpPr>
        <p:spPr>
          <a:xfrm>
            <a:off x="1099930" y="1825625"/>
            <a:ext cx="10058400" cy="4351338"/>
          </a:xfrm>
        </p:spPr>
        <p:txBody>
          <a:bodyPr>
            <a:normAutofit/>
          </a:bodyPr>
          <a:lstStyle/>
          <a:p>
            <a:pPr marL="0" indent="0">
              <a:buNone/>
            </a:pPr>
            <a:r>
              <a:rPr lang="en-US" sz="2600" dirty="0" smtClean="0"/>
              <a:t>“Nor </a:t>
            </a:r>
            <a:r>
              <a:rPr lang="en-US" sz="2600" dirty="0"/>
              <a:t>was this appropriation of any parcel of land, by improving it, any prejudice to any other man, since there was still enough and as good left, and more than the yet </a:t>
            </a:r>
            <a:r>
              <a:rPr lang="en-US" sz="2600" dirty="0" err="1"/>
              <a:t>unprovided</a:t>
            </a:r>
            <a:r>
              <a:rPr lang="en-US" sz="2600" dirty="0"/>
              <a:t> could use. So that, in effect, there was never the less left for others because of his enclosure for himself. For he that leaves as much as another can make use of, does as good as take nothing at all. Nobody could think himself injured by the drinking of another man, though he took a good draught, who had a whole river of the same water left him to quench his thirst. And the case of land and water, where there is enough of both, is perfectly the </a:t>
            </a:r>
            <a:r>
              <a:rPr lang="en-US" sz="2600" dirty="0" smtClean="0"/>
              <a:t>same.” (</a:t>
            </a:r>
            <a:r>
              <a:rPr lang="en-US" sz="2600" i="1" dirty="0" smtClean="0"/>
              <a:t>Second </a:t>
            </a:r>
            <a:r>
              <a:rPr lang="en-US" sz="2600" i="1" dirty="0"/>
              <a:t>Treatise of Government, </a:t>
            </a:r>
            <a:r>
              <a:rPr lang="en-US" sz="2600" i="1" dirty="0" smtClean="0"/>
              <a:t>1689, Chapter </a:t>
            </a:r>
            <a:r>
              <a:rPr lang="en-US" sz="2600" i="1" dirty="0"/>
              <a:t>V, paragraph </a:t>
            </a:r>
            <a:r>
              <a:rPr lang="en-US" sz="2600" i="1" dirty="0" smtClean="0"/>
              <a:t>33).</a:t>
            </a:r>
            <a:endParaRPr lang="en-US" sz="2600" dirty="0"/>
          </a:p>
          <a:p>
            <a:endParaRPr lang="en-US" sz="2600" dirty="0"/>
          </a:p>
        </p:txBody>
      </p:sp>
    </p:spTree>
    <p:extLst>
      <p:ext uri="{BB962C8B-B14F-4D97-AF65-F5344CB8AC3E}">
        <p14:creationId xmlns:p14="http://schemas.microsoft.com/office/powerpoint/2010/main" val="363505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5310" y="503238"/>
            <a:ext cx="8229600" cy="944562"/>
          </a:xfrm>
        </p:spPr>
        <p:txBody>
          <a:bodyPr>
            <a:normAutofit/>
          </a:bodyPr>
          <a:lstStyle/>
          <a:p>
            <a:r>
              <a:rPr lang="en-US" sz="3600" dirty="0"/>
              <a:t>Jean-Jacques Rousseau – on Government</a:t>
            </a:r>
          </a:p>
        </p:txBody>
      </p:sp>
      <p:sp>
        <p:nvSpPr>
          <p:cNvPr id="3" name="Content Placeholder 2"/>
          <p:cNvSpPr>
            <a:spLocks noGrp="1"/>
          </p:cNvSpPr>
          <p:nvPr>
            <p:ph idx="1"/>
          </p:nvPr>
        </p:nvSpPr>
        <p:spPr>
          <a:xfrm>
            <a:off x="1444487" y="1989666"/>
            <a:ext cx="9291246" cy="3869267"/>
          </a:xfrm>
        </p:spPr>
        <p:txBody>
          <a:bodyPr>
            <a:normAutofit/>
          </a:bodyPr>
          <a:lstStyle/>
          <a:p>
            <a:pPr marL="0" indent="0">
              <a:buNone/>
            </a:pPr>
            <a:r>
              <a:rPr lang="en-US" sz="2600" dirty="0" smtClean="0"/>
              <a:t>Man </a:t>
            </a:r>
            <a:r>
              <a:rPr lang="en-US" sz="2600" dirty="0"/>
              <a:t>in the State of Nature is altruistic and good, because in the Natural State we live in small communities with abundant resources. In the Natural State most of us are “Noble Savages”. </a:t>
            </a:r>
            <a:endParaRPr lang="en-US" sz="2600" dirty="0" smtClean="0"/>
          </a:p>
          <a:p>
            <a:pPr marL="0" indent="0">
              <a:buNone/>
            </a:pPr>
            <a:endParaRPr lang="fr-FR" sz="2600" dirty="0" smtClean="0"/>
          </a:p>
          <a:p>
            <a:pPr marL="0" indent="0">
              <a:buNone/>
            </a:pPr>
            <a:r>
              <a:rPr lang="fr-FR" sz="2600" dirty="0" smtClean="0"/>
              <a:t>Just as </a:t>
            </a:r>
            <a:r>
              <a:rPr lang="fr-FR" sz="2600" dirty="0" err="1" smtClean="0"/>
              <a:t>individuals</a:t>
            </a:r>
            <a:r>
              <a:rPr lang="fr-FR" sz="2600" dirty="0" smtClean="0"/>
              <a:t> </a:t>
            </a:r>
            <a:r>
              <a:rPr lang="fr-FR" sz="2600" dirty="0" err="1" smtClean="0"/>
              <a:t>naturally</a:t>
            </a:r>
            <a:r>
              <a:rPr lang="fr-FR" sz="2600" dirty="0" smtClean="0"/>
              <a:t> </a:t>
            </a:r>
            <a:r>
              <a:rPr lang="fr-FR" sz="2600" dirty="0" err="1" smtClean="0"/>
              <a:t>pursue</a:t>
            </a:r>
            <a:r>
              <a:rPr lang="fr-FR" sz="2600" dirty="0" smtClean="0"/>
              <a:t> </a:t>
            </a:r>
            <a:r>
              <a:rPr lang="fr-FR" sz="2600" dirty="0" err="1" smtClean="0"/>
              <a:t>their</a:t>
            </a:r>
            <a:r>
              <a:rPr lang="fr-FR" sz="2600" dirty="0" smtClean="0"/>
              <a:t> </a:t>
            </a:r>
            <a:r>
              <a:rPr lang="fr-FR" sz="2600" dirty="0" err="1" smtClean="0"/>
              <a:t>own</a:t>
            </a:r>
            <a:r>
              <a:rPr lang="fr-FR" sz="2600" dirty="0" smtClean="0"/>
              <a:t> self-</a:t>
            </a:r>
            <a:r>
              <a:rPr lang="fr-FR" sz="2600" dirty="0" err="1" smtClean="0"/>
              <a:t>interests</a:t>
            </a:r>
            <a:r>
              <a:rPr lang="fr-FR" sz="2600" dirty="0" smtClean="0"/>
              <a:t>, </a:t>
            </a:r>
            <a:r>
              <a:rPr lang="fr-FR" sz="2600" dirty="0" err="1" smtClean="0"/>
              <a:t>government</a:t>
            </a:r>
            <a:r>
              <a:rPr lang="fr-FR" sz="2600" dirty="0" smtClean="0"/>
              <a:t> </a:t>
            </a:r>
            <a:r>
              <a:rPr lang="fr-FR" sz="2600" dirty="0" err="1" smtClean="0"/>
              <a:t>exists</a:t>
            </a:r>
            <a:r>
              <a:rPr lang="fr-FR" sz="2600" dirty="0" smtClean="0"/>
              <a:t> to </a:t>
            </a:r>
            <a:r>
              <a:rPr lang="fr-FR" sz="2600" dirty="0" err="1" smtClean="0"/>
              <a:t>advance</a:t>
            </a:r>
            <a:r>
              <a:rPr lang="fr-FR" sz="2600" dirty="0" smtClean="0"/>
              <a:t> the </a:t>
            </a:r>
            <a:r>
              <a:rPr lang="fr-FR" sz="2600" dirty="0" err="1" smtClean="0"/>
              <a:t>common</a:t>
            </a:r>
            <a:r>
              <a:rPr lang="fr-FR" sz="2600" dirty="0" smtClean="0"/>
              <a:t> </a:t>
            </a:r>
            <a:r>
              <a:rPr lang="fr-FR" sz="2600" dirty="0" err="1" smtClean="0"/>
              <a:t>will</a:t>
            </a:r>
            <a:r>
              <a:rPr lang="fr-FR" sz="2600" dirty="0" smtClean="0"/>
              <a:t> of the people.</a:t>
            </a:r>
            <a:endParaRPr lang="fr-FR" sz="2600"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367180138"/>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2533" y="418570"/>
            <a:ext cx="9296399" cy="944562"/>
          </a:xfrm>
        </p:spPr>
        <p:txBody>
          <a:bodyPr>
            <a:normAutofit fontScale="90000"/>
          </a:bodyPr>
          <a:lstStyle/>
          <a:p>
            <a:r>
              <a:rPr lang="en-US" dirty="0"/>
              <a:t>Jean-Jacques </a:t>
            </a:r>
            <a:r>
              <a:rPr lang="en-US" dirty="0" smtClean="0"/>
              <a:t>Rousseau – on Property</a:t>
            </a:r>
            <a:endParaRPr lang="en-US" dirty="0"/>
          </a:p>
        </p:txBody>
      </p:sp>
      <p:sp>
        <p:nvSpPr>
          <p:cNvPr id="3" name="Content Placeholder 2"/>
          <p:cNvSpPr>
            <a:spLocks noGrp="1"/>
          </p:cNvSpPr>
          <p:nvPr>
            <p:ph idx="1"/>
          </p:nvPr>
        </p:nvSpPr>
        <p:spPr>
          <a:xfrm>
            <a:off x="1642533" y="1532465"/>
            <a:ext cx="9144000" cy="5029200"/>
          </a:xfrm>
        </p:spPr>
        <p:txBody>
          <a:bodyPr>
            <a:normAutofit/>
          </a:bodyPr>
          <a:lstStyle/>
          <a:p>
            <a:pPr marL="0" indent="0">
              <a:buNone/>
            </a:pPr>
            <a:r>
              <a:rPr lang="en-US" sz="2600" dirty="0" smtClean="0"/>
              <a:t>The invention of private property represents man’s fall from grace out of the state of nature.</a:t>
            </a:r>
          </a:p>
          <a:p>
            <a:pPr marL="0" indent="0">
              <a:buNone/>
            </a:pPr>
            <a:r>
              <a:rPr lang="en-US" sz="2600" dirty="0" smtClean="0"/>
              <a:t>“The </a:t>
            </a:r>
            <a:r>
              <a:rPr lang="en-US" sz="2600" dirty="0"/>
              <a:t>first man who, having fenced in a piece of land, said 'This is mine', and found people naïve enough to believe him, that man was the true founder of civil society. From how many crimes, wars, and murders, from how many horrors and misfortunes might not any one have saved mankind, by pulling up the stakes, or filling up the ditch, and crying to his fellows: </a:t>
            </a:r>
            <a:r>
              <a:rPr lang="en-US" sz="2600" dirty="0" smtClean="0"/>
              <a:t>‘Beware </a:t>
            </a:r>
            <a:r>
              <a:rPr lang="en-US" sz="2600" dirty="0"/>
              <a:t>of listening to this impostor; you are undone if you once forget that the fruits of the earth belong to us all, and the earth itself to nobody</a:t>
            </a:r>
            <a:r>
              <a:rPr lang="en-US" sz="2600" dirty="0" smtClean="0"/>
              <a:t>.’” </a:t>
            </a:r>
            <a:r>
              <a:rPr lang="en-US" sz="2600" dirty="0"/>
              <a:t>(</a:t>
            </a:r>
            <a:r>
              <a:rPr lang="en-US" sz="2600" i="1" dirty="0"/>
              <a:t>Discourse on Inequality</a:t>
            </a:r>
            <a:r>
              <a:rPr lang="fr-FR" sz="2600" dirty="0"/>
              <a:t>, 1755).</a:t>
            </a:r>
            <a:endParaRPr lang="en-US" sz="2600" dirty="0"/>
          </a:p>
        </p:txBody>
      </p:sp>
    </p:spTree>
    <p:extLst>
      <p:ext uri="{BB962C8B-B14F-4D97-AF65-F5344CB8AC3E}">
        <p14:creationId xmlns:p14="http://schemas.microsoft.com/office/powerpoint/2010/main" val="1410509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880534"/>
            <a:ext cx="8229600" cy="1143000"/>
          </a:xfrm>
        </p:spPr>
        <p:txBody>
          <a:bodyPr/>
          <a:lstStyle/>
          <a:p>
            <a:r>
              <a:rPr lang="en-US" dirty="0" smtClean="0"/>
              <a:t>Rise of Democracy</a:t>
            </a:r>
            <a:endParaRPr lang="en-US" dirty="0"/>
          </a:p>
        </p:txBody>
      </p:sp>
      <p:sp>
        <p:nvSpPr>
          <p:cNvPr id="3" name="Content Placeholder 2"/>
          <p:cNvSpPr>
            <a:spLocks noGrp="1"/>
          </p:cNvSpPr>
          <p:nvPr>
            <p:ph idx="1"/>
          </p:nvPr>
        </p:nvSpPr>
        <p:spPr>
          <a:xfrm>
            <a:off x="2133600" y="2531534"/>
            <a:ext cx="7924800" cy="2751667"/>
          </a:xfrm>
        </p:spPr>
        <p:txBody>
          <a:bodyPr>
            <a:normAutofit/>
          </a:bodyPr>
          <a:lstStyle/>
          <a:p>
            <a:pPr marL="0" indent="0">
              <a:buNone/>
            </a:pPr>
            <a:r>
              <a:rPr lang="en-US" sz="2600" dirty="0"/>
              <a:t>“We hold these truths to be self-evident, that all Men are created equal, that they are endowed by their Creator with certain inalienable rights, that among these are Life, Liberty and the pursuit of Happiness.” </a:t>
            </a:r>
            <a:r>
              <a:rPr lang="en-US" sz="2600" i="1" dirty="0"/>
              <a:t>Declaration of Independence</a:t>
            </a:r>
            <a:r>
              <a:rPr lang="en-US" sz="2600" dirty="0"/>
              <a:t>, 1776</a:t>
            </a:r>
            <a:r>
              <a:rPr lang="en-US" sz="2600" dirty="0" smtClean="0"/>
              <a:t>.</a:t>
            </a:r>
            <a:endParaRPr lang="en-US" sz="2600" dirty="0"/>
          </a:p>
        </p:txBody>
      </p:sp>
    </p:spTree>
    <p:extLst>
      <p:ext uri="{BB962C8B-B14F-4D97-AF65-F5344CB8AC3E}">
        <p14:creationId xmlns:p14="http://schemas.microsoft.com/office/powerpoint/2010/main" val="19075628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00" y="692424"/>
            <a:ext cx="9753599" cy="1237976"/>
          </a:xfrm>
        </p:spPr>
        <p:txBody>
          <a:bodyPr>
            <a:noAutofit/>
          </a:bodyPr>
          <a:lstStyle/>
          <a:p>
            <a:r>
              <a:rPr lang="en-US" sz="4400" dirty="0"/>
              <a:t>Locke, Private </a:t>
            </a:r>
            <a:r>
              <a:rPr lang="en-US" sz="4400" dirty="0" smtClean="0"/>
              <a:t>Property, </a:t>
            </a:r>
            <a:r>
              <a:rPr lang="en-US" sz="4400" dirty="0"/>
              <a:t>and the emergence of the Industrial Revolution</a:t>
            </a:r>
          </a:p>
        </p:txBody>
      </p:sp>
      <p:sp>
        <p:nvSpPr>
          <p:cNvPr id="3" name="Content Placeholder 2"/>
          <p:cNvSpPr>
            <a:spLocks noGrp="1"/>
          </p:cNvSpPr>
          <p:nvPr>
            <p:ph idx="1"/>
          </p:nvPr>
        </p:nvSpPr>
        <p:spPr>
          <a:xfrm>
            <a:off x="1270000" y="2275325"/>
            <a:ext cx="9753599" cy="3892826"/>
          </a:xfrm>
        </p:spPr>
        <p:txBody>
          <a:bodyPr>
            <a:noAutofit/>
          </a:bodyPr>
          <a:lstStyle/>
          <a:p>
            <a:pPr marL="0" indent="0">
              <a:buNone/>
            </a:pPr>
            <a:r>
              <a:rPr lang="en-US" sz="2600" dirty="0"/>
              <a:t>Professor’s note: Think about the shift in the Western social psyche during this part of Modernity. Man increasingly sees his place in the universe and in society differently. Increasingly, to understand man’s relationship to man, and to society, you have to understand man’s relationship not to God’s creation, but to Man’s creation – Property (materialism). </a:t>
            </a:r>
          </a:p>
          <a:p>
            <a:pPr marL="0" indent="0">
              <a:buNone/>
            </a:pPr>
            <a:r>
              <a:rPr lang="en-US" sz="2600" dirty="0"/>
              <a:t>Question: Are not today’s social organizations (corporations, governments) designed to enforce and perpetuate this?</a:t>
            </a:r>
          </a:p>
        </p:txBody>
      </p:sp>
      <p:sp>
        <p:nvSpPr>
          <p:cNvPr id="4" name="Slide Number Placeholder 3"/>
          <p:cNvSpPr>
            <a:spLocks noGrp="1"/>
          </p:cNvSpPr>
          <p:nvPr>
            <p:ph type="sldNum" sz="quarter" idx="12"/>
          </p:nvPr>
        </p:nvSpPr>
        <p:spPr/>
        <p:txBody>
          <a:bodyPr/>
          <a:lstStyle/>
          <a:p>
            <a:fld id="{D57F1E4F-1CFF-5643-939E-217C01CDF565}" type="slidenum">
              <a:rPr lang="en-US" smtClean="0"/>
              <a:pPr/>
              <a:t>13</a:t>
            </a:fld>
            <a:endParaRPr lang="en-US" dirty="0"/>
          </a:p>
        </p:txBody>
      </p:sp>
    </p:spTree>
    <p:extLst>
      <p:ext uri="{BB962C8B-B14F-4D97-AF65-F5344CB8AC3E}">
        <p14:creationId xmlns:p14="http://schemas.microsoft.com/office/powerpoint/2010/main" val="48505803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Wood Type</Template>
  <TotalTime>14</TotalTime>
  <Words>1257</Words>
  <Application>Microsoft Macintosh PowerPoint</Application>
  <PresentationFormat>Custom</PresentationFormat>
  <Paragraphs>46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Wood Type</vt:lpstr>
      <vt:lpstr>The Social Contract</vt:lpstr>
      <vt:lpstr>The Social Contract</vt:lpstr>
      <vt:lpstr>Hobbes, Locke and Rousseau</vt:lpstr>
      <vt:lpstr>Leviathan, Thomas Hobbes, 1651</vt:lpstr>
      <vt:lpstr>Thomas Hobbes – on the State</vt:lpstr>
      <vt:lpstr>Hobbes – on Property</vt:lpstr>
      <vt:lpstr>John Locke – on the State</vt:lpstr>
      <vt:lpstr>Locke’s Labor Theory of Property</vt:lpstr>
      <vt:lpstr>Locke’s Proviso</vt:lpstr>
      <vt:lpstr>Jean-Jacques Rousseau – on Government</vt:lpstr>
      <vt:lpstr>Jean-Jacques Rousseau – on Property</vt:lpstr>
      <vt:lpstr>Rise of Democracy</vt:lpstr>
      <vt:lpstr>Locke, Private Property, and the emergence of the Industrial Revolution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Social Contract</dc:title>
  <dc:creator>Frank Cardenas</dc:creator>
  <cp:lastModifiedBy>narine gabriyelyan</cp:lastModifiedBy>
  <cp:revision>2</cp:revision>
  <dcterms:created xsi:type="dcterms:W3CDTF">2019-09-23T18:54:34Z</dcterms:created>
  <dcterms:modified xsi:type="dcterms:W3CDTF">2020-03-03T17:42:20Z</dcterms:modified>
</cp:coreProperties>
</file>